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0" r:id="rId4"/>
    <p:sldId id="261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66" r:id="rId13"/>
  </p:sldIdLst>
  <p:sldSz cx="18288000" cy="10287000"/>
  <p:notesSz cx="6858000" cy="9144000"/>
  <p:embeddedFontLst>
    <p:embeddedFont>
      <p:font typeface="Source Han Sans KR" panose="020B0600000101010101" charset="-127"/>
      <p:regular r:id="rId15"/>
    </p:embeddedFont>
    <p:embeddedFont>
      <p:font typeface="Source Han Sans KR Bold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G마켓 산스 TTF Bold" panose="02000000000000000000" pitchFamily="2" charset="-127"/>
      <p:bold r:id="rId19"/>
    </p:embeddedFont>
    <p:embeddedFont>
      <p:font typeface="G마켓 산스 TTF Medium" panose="02000000000000000000" pitchFamily="2" charset="-12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5394" autoAdjust="0"/>
  </p:normalViewPr>
  <p:slideViewPr>
    <p:cSldViewPr>
      <p:cViewPr varScale="1">
        <p:scale>
          <a:sx n="71" d="100"/>
          <a:sy n="71" d="100"/>
        </p:scale>
        <p:origin x="71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9B025-5556-4576-A6C4-74845F6B8E35}" type="datetimeFigureOut">
              <a:rPr lang="ko-KR" altLang="en-US" smtClean="0"/>
              <a:t>2024-09-23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C679A-C2A6-4460-A761-BDC798335D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408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C679A-C2A6-4460-A761-BDC798335D8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350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C679A-C2A6-4460-A761-BDC798335D8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285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C679A-C2A6-4460-A761-BDC798335D8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505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C679A-C2A6-4460-A761-BDC798335D8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171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00399" y="4073843"/>
            <a:ext cx="11925449" cy="2013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687"/>
              </a:lnSpc>
              <a:spcBef>
                <a:spcPct val="0"/>
              </a:spcBef>
            </a:pPr>
            <a:r>
              <a:rPr lang="ko-KR" altLang="en-US" sz="11205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정기수행평가 </a:t>
            </a:r>
            <a:r>
              <a:rPr lang="en-US" altLang="ko-KR" sz="11205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3</a:t>
            </a:r>
            <a:r>
              <a:rPr lang="ko-KR" altLang="en-US" sz="11205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회</a:t>
            </a:r>
            <a:endParaRPr lang="en-US" sz="11205">
              <a:solidFill>
                <a:srgbClr val="0F0F0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rdo Bold"/>
              <a:sym typeface="Card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306800" y="8496300"/>
            <a:ext cx="1412364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강중원</a:t>
            </a:r>
            <a:endParaRPr lang="en-US" sz="2499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524905" y="9023350"/>
            <a:ext cx="2734395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2024/09/23</a:t>
            </a:r>
          </a:p>
        </p:txBody>
      </p:sp>
      <p:sp>
        <p:nvSpPr>
          <p:cNvPr id="5" name="AutoShape 5"/>
          <p:cNvSpPr/>
          <p:nvPr/>
        </p:nvSpPr>
        <p:spPr>
          <a:xfrm>
            <a:off x="2441064" y="1028700"/>
            <a:ext cx="15846936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0" y="9258300"/>
            <a:ext cx="14524905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859802" y="617191"/>
            <a:ext cx="5312398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ko-KR" altLang="en-US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글 목록 구현</a:t>
            </a:r>
            <a:endParaRPr lang="en-US" altLang="ko-KR" sz="3500">
              <a:solidFill>
                <a:srgbClr val="0F0F0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rdo Bold"/>
              <a:sym typeface="Cardo Bold"/>
            </a:endParaR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08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538AAEB0-8599-74A9-EA54-7A7E1E2A5F63}"/>
              </a:ext>
            </a:extLst>
          </p:cNvPr>
          <p:cNvSpPr/>
          <p:nvPr/>
        </p:nvSpPr>
        <p:spPr>
          <a:xfrm>
            <a:off x="11125200" y="6296619"/>
            <a:ext cx="6321685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163AB45-CCDA-A1AB-67EB-451F7D46140F}"/>
              </a:ext>
            </a:extLst>
          </p:cNvPr>
          <p:cNvSpPr txBox="1"/>
          <p:nvPr/>
        </p:nvSpPr>
        <p:spPr>
          <a:xfrm>
            <a:off x="11125200" y="5753100"/>
            <a:ext cx="3108350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글 목록</a:t>
            </a:r>
            <a:endParaRPr lang="en-US" sz="2499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2F6C425-71CF-0FE0-95A1-36556D479EF4}"/>
              </a:ext>
            </a:extLst>
          </p:cNvPr>
          <p:cNvSpPr txBox="1"/>
          <p:nvPr/>
        </p:nvSpPr>
        <p:spPr>
          <a:xfrm>
            <a:off x="11134578" y="6597668"/>
            <a:ext cx="420663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목적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99E054A-AB03-5881-CB3E-F31748601E56}"/>
              </a:ext>
            </a:extLst>
          </p:cNvPr>
          <p:cNvSpPr txBox="1"/>
          <p:nvPr/>
        </p:nvSpPr>
        <p:spPr>
          <a:xfrm>
            <a:off x="11148025" y="7057080"/>
            <a:ext cx="4240978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ko-KR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</a:t>
            </a: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페이지당 </a:t>
            </a:r>
            <a:r>
              <a:rPr lang="en-US" altLang="ko-KR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10</a:t>
            </a: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개의 글과 글 목록</a:t>
            </a:r>
            <a:endParaRPr lang="en-US" altLang="ko-KR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하단 페이지 구현</a:t>
            </a:r>
            <a:endParaRPr lang="en-US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3" name="그림 2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3B72BDCC-A2D7-893B-7AD7-82133C35A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4" y="2492309"/>
            <a:ext cx="10069973" cy="7143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7280E1-1046-7D9E-CA52-92217893B794}"/>
              </a:ext>
            </a:extLst>
          </p:cNvPr>
          <p:cNvSpPr txBox="1"/>
          <p:nvPr/>
        </p:nvSpPr>
        <p:spPr>
          <a:xfrm>
            <a:off x="11145767" y="7857263"/>
            <a:ext cx="1351033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 사항</a:t>
            </a:r>
            <a:endParaRPr lang="en-US" sz="1800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F2043-5623-780A-E2A1-9A781E2A0A3F}"/>
              </a:ext>
            </a:extLst>
          </p:cNvPr>
          <p:cNvSpPr txBox="1"/>
          <p:nvPr/>
        </p:nvSpPr>
        <p:spPr>
          <a:xfrm>
            <a:off x="11159214" y="8316675"/>
            <a:ext cx="5528586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ko-KR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글의 전체 개수와 현재 페이지 목록</a:t>
            </a:r>
            <a:r>
              <a:rPr lang="en-US" altLang="ko-KR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 페이지 그룹등을 사용하여 </a:t>
            </a:r>
            <a:r>
              <a:rPr lang="en-US" altLang="ko-KR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하단 페이지 번호를 구현한다</a:t>
            </a:r>
            <a:r>
              <a:rPr lang="en-US" altLang="ko-KR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SQL</a:t>
            </a: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문을 사용하여 </a:t>
            </a:r>
            <a:r>
              <a:rPr lang="en-US" altLang="ko-KR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10</a:t>
            </a: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개의 글을 화면에 표시되도록 구현</a:t>
            </a:r>
            <a:endParaRPr lang="en-US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BE98DEB-1429-5641-ACB7-DA66204BC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6935" y="2171700"/>
            <a:ext cx="4479950" cy="41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4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859802" y="617191"/>
            <a:ext cx="5312398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ko-KR" altLang="en-US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글 보기 구현</a:t>
            </a:r>
            <a:endParaRPr lang="en-US" altLang="ko-KR" sz="3500">
              <a:solidFill>
                <a:srgbClr val="0F0F0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rdo Bold"/>
              <a:sym typeface="Cardo Bold"/>
            </a:endParaR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09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538AAEB0-8599-74A9-EA54-7A7E1E2A5F63}"/>
              </a:ext>
            </a:extLst>
          </p:cNvPr>
          <p:cNvSpPr/>
          <p:nvPr/>
        </p:nvSpPr>
        <p:spPr>
          <a:xfrm>
            <a:off x="9525002" y="3020019"/>
            <a:ext cx="6321685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163AB45-CCDA-A1AB-67EB-451F7D46140F}"/>
              </a:ext>
            </a:extLst>
          </p:cNvPr>
          <p:cNvSpPr txBox="1"/>
          <p:nvPr/>
        </p:nvSpPr>
        <p:spPr>
          <a:xfrm>
            <a:off x="9525002" y="2476500"/>
            <a:ext cx="3108350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글 보기</a:t>
            </a:r>
            <a:endParaRPr lang="en-US" sz="2499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2F6C425-71CF-0FE0-95A1-36556D479EF4}"/>
              </a:ext>
            </a:extLst>
          </p:cNvPr>
          <p:cNvSpPr txBox="1"/>
          <p:nvPr/>
        </p:nvSpPr>
        <p:spPr>
          <a:xfrm>
            <a:off x="9534380" y="3321068"/>
            <a:ext cx="420663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목적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99E054A-AB03-5881-CB3E-F31748601E56}"/>
              </a:ext>
            </a:extLst>
          </p:cNvPr>
          <p:cNvSpPr txBox="1"/>
          <p:nvPr/>
        </p:nvSpPr>
        <p:spPr>
          <a:xfrm>
            <a:off x="9547827" y="3780480"/>
            <a:ext cx="4240978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ko-KR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글 내용 확인</a:t>
            </a:r>
            <a:endParaRPr lang="en-US" altLang="ko-KR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ko-KR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첨부 파일 내용 출력 및 파일 다운로드 구현</a:t>
            </a:r>
            <a:endParaRPr lang="en-US" altLang="ko-KR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ko-KR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댓글 목록 및 쓰기 구현</a:t>
            </a:r>
            <a:endParaRPr lang="en-US" altLang="ko-KR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280E1-1046-7D9E-CA52-92217893B794}"/>
              </a:ext>
            </a:extLst>
          </p:cNvPr>
          <p:cNvSpPr txBox="1"/>
          <p:nvPr/>
        </p:nvSpPr>
        <p:spPr>
          <a:xfrm>
            <a:off x="9545569" y="5264642"/>
            <a:ext cx="1351033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 사항</a:t>
            </a:r>
            <a:endParaRPr lang="en-US" sz="1800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F2043-5623-780A-E2A1-9A781E2A0A3F}"/>
              </a:ext>
            </a:extLst>
          </p:cNvPr>
          <p:cNvSpPr txBox="1"/>
          <p:nvPr/>
        </p:nvSpPr>
        <p:spPr>
          <a:xfrm>
            <a:off x="9559016" y="5724054"/>
            <a:ext cx="263298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첨부파일 클릭시 다운로드</a:t>
            </a:r>
            <a:endParaRPr lang="en-US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0" name="그림 9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3932A4F2-FB73-E184-E571-DDF228121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5069"/>
            <a:ext cx="8077200" cy="7335973"/>
          </a:xfrm>
          <a:prstGeom prst="rect">
            <a:avLst/>
          </a:prstGeom>
        </p:spPr>
      </p:pic>
      <p:pic>
        <p:nvPicPr>
          <p:cNvPr id="14" name="그림 13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6425BE3C-6B22-CBBC-59A0-B53D178AF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340" y="6465670"/>
            <a:ext cx="5379319" cy="2689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B1333B-7165-4BE2-6E76-D8E17885EBFC}"/>
              </a:ext>
            </a:extLst>
          </p:cNvPr>
          <p:cNvSpPr txBox="1"/>
          <p:nvPr/>
        </p:nvSpPr>
        <p:spPr>
          <a:xfrm>
            <a:off x="9559016" y="9297899"/>
            <a:ext cx="263298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다운로드 예시</a:t>
            </a:r>
            <a:endParaRPr lang="en-US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7" name="AutoShape 5">
            <a:extLst>
              <a:ext uri="{FF2B5EF4-FFF2-40B4-BE49-F238E27FC236}">
                <a16:creationId xmlns:a16="http://schemas.microsoft.com/office/drawing/2014/main" id="{50CFFBED-3252-52FE-295D-A990A21DC74C}"/>
              </a:ext>
            </a:extLst>
          </p:cNvPr>
          <p:cNvSpPr/>
          <p:nvPr/>
        </p:nvSpPr>
        <p:spPr>
          <a:xfrm>
            <a:off x="9144001" y="2628899"/>
            <a:ext cx="0" cy="6969331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AutoShape 5">
            <a:extLst>
              <a:ext uri="{FF2B5EF4-FFF2-40B4-BE49-F238E27FC236}">
                <a16:creationId xmlns:a16="http://schemas.microsoft.com/office/drawing/2014/main" id="{E3A063C4-3719-7837-32C2-6CD61ED85EA2}"/>
              </a:ext>
            </a:extLst>
          </p:cNvPr>
          <p:cNvSpPr/>
          <p:nvPr/>
        </p:nvSpPr>
        <p:spPr>
          <a:xfrm>
            <a:off x="9472509" y="6113564"/>
            <a:ext cx="6321685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862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804643" y="4803775"/>
            <a:ext cx="308922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noily4748@gmail.com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96032" y="4297231"/>
            <a:ext cx="5386760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86"/>
              </a:lnSpc>
              <a:spcBef>
                <a:spcPct val="0"/>
              </a:spcBef>
            </a:pPr>
            <a:r>
              <a:rPr lang="ko-KR" altLang="en-US" sz="7918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감사합니다</a:t>
            </a:r>
            <a:endParaRPr lang="en-US" sz="7918" u="none" strike="noStrike">
              <a:solidFill>
                <a:srgbClr val="0F0F0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rdo Bold"/>
              <a:sym typeface="Card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560727" y="3937602"/>
            <a:ext cx="1572852" cy="587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ko-KR" altLang="en-US" sz="3499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강중원</a:t>
            </a:r>
            <a:endParaRPr lang="en-US" sz="3499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9549382" y="1234967"/>
            <a:ext cx="0" cy="7817066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06E054BE-14DD-4C59-4C41-A2C2AAC3A875}"/>
              </a:ext>
            </a:extLst>
          </p:cNvPr>
          <p:cNvSpPr txBox="1"/>
          <p:nvPr/>
        </p:nvSpPr>
        <p:spPr>
          <a:xfrm>
            <a:off x="11804643" y="5688285"/>
            <a:ext cx="308922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2024-09-23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-5399794">
            <a:off x="16578329" y="8959476"/>
            <a:ext cx="523742" cy="707759"/>
          </a:xfrm>
          <a:custGeom>
            <a:avLst/>
            <a:gdLst/>
            <a:ahLst/>
            <a:cxnLst/>
            <a:rect l="l" t="t" r="r" b="b"/>
            <a:pathLst>
              <a:path w="523742" h="707759">
                <a:moveTo>
                  <a:pt x="0" y="0"/>
                </a:moveTo>
                <a:lnTo>
                  <a:pt x="523742" y="0"/>
                </a:lnTo>
                <a:lnTo>
                  <a:pt x="523742" y="707760"/>
                </a:lnTo>
                <a:lnTo>
                  <a:pt x="0" y="707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417234" y="2235525"/>
            <a:ext cx="3741018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ko-KR" altLang="en-US" sz="3500">
                <a:solidFill>
                  <a:srgbClr val="0F0F0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Cardo Bold"/>
                <a:sym typeface="Cardo Bold"/>
              </a:rPr>
              <a:t>목차</a:t>
            </a:r>
            <a:endParaRPr lang="en-US" sz="3500">
              <a:solidFill>
                <a:srgbClr val="0F0F0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Cardo Bold"/>
              <a:sym typeface="Cardo Bold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2DF9E065-7692-4D28-D77C-3CA164CB5E48}"/>
              </a:ext>
            </a:extLst>
          </p:cNvPr>
          <p:cNvSpPr txBox="1"/>
          <p:nvPr/>
        </p:nvSpPr>
        <p:spPr>
          <a:xfrm>
            <a:off x="9601200" y="2214416"/>
            <a:ext cx="533400" cy="682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1.</a:t>
            </a:r>
          </a:p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2.</a:t>
            </a:r>
          </a:p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3.</a:t>
            </a:r>
          </a:p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4.</a:t>
            </a:r>
          </a:p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5.</a:t>
            </a:r>
          </a:p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6.</a:t>
            </a:r>
          </a:p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7.</a:t>
            </a:r>
          </a:p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8.</a:t>
            </a:r>
          </a:p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9.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C0B8092B-83E0-84CA-6CFB-BFDE31430B22}"/>
              </a:ext>
            </a:extLst>
          </p:cNvPr>
          <p:cNvSpPr txBox="1"/>
          <p:nvPr/>
        </p:nvSpPr>
        <p:spPr>
          <a:xfrm>
            <a:off x="10439400" y="2201907"/>
            <a:ext cx="6400800" cy="682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en-US" altLang="ko-KR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ERD </a:t>
            </a:r>
            <a:r>
              <a:rPr lang="ko-KR" alt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작성</a:t>
            </a:r>
            <a:endParaRPr lang="en-US" altLang="ko-KR" sz="2499">
              <a:solidFill>
                <a:srgbClr val="0F0F0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Source Han Sans KR Bold"/>
              <a:sym typeface="Source Han Sans KR Bold"/>
            </a:endParaRPr>
          </a:p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테이블 생성 및 테이블 샘플 데이터 입력</a:t>
            </a:r>
          </a:p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en-US" altLang="ko-KR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SQL </a:t>
            </a:r>
            <a:r>
              <a:rPr lang="ko-KR" alt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테스트 </a:t>
            </a:r>
            <a:r>
              <a:rPr lang="en-US" altLang="ko-KR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1,2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ko-KR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SQL </a:t>
            </a:r>
            <a:r>
              <a:rPr lang="ko-KR" alt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테스트 </a:t>
            </a:r>
            <a:r>
              <a:rPr lang="en-US" altLang="ko-KR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3,4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ko-KR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SQL </a:t>
            </a:r>
            <a:r>
              <a:rPr lang="ko-KR" alt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테스트 </a:t>
            </a:r>
            <a:r>
              <a:rPr lang="en-US" altLang="ko-KR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5</a:t>
            </a:r>
          </a:p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로그인</a:t>
            </a:r>
            <a:r>
              <a:rPr lang="en-US" altLang="ko-KR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/ </a:t>
            </a:r>
            <a:r>
              <a:rPr lang="ko-KR" alt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회원가입</a:t>
            </a:r>
            <a:endParaRPr lang="en-US" altLang="ko-KR" sz="2499">
              <a:solidFill>
                <a:srgbClr val="0F0F0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Source Han Sans KR Bold"/>
              <a:sym typeface="Source Han Sans KR Bold"/>
            </a:endParaRPr>
          </a:p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글쓰기 기능</a:t>
            </a:r>
            <a:r>
              <a:rPr lang="en-US" altLang="ko-KR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, </a:t>
            </a:r>
            <a:r>
              <a:rPr lang="ko-KR" alt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파일 첨부</a:t>
            </a:r>
          </a:p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글 목록 구현</a:t>
            </a:r>
          </a:p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글 보기 구현</a:t>
            </a:r>
            <a:endParaRPr lang="en-US" sz="2499">
              <a:solidFill>
                <a:srgbClr val="0F0F0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B8F0C602-A06A-9838-A311-EC9F66734282}"/>
              </a:ext>
            </a:extLst>
          </p:cNvPr>
          <p:cNvSpPr txBox="1"/>
          <p:nvPr/>
        </p:nvSpPr>
        <p:spPr>
          <a:xfrm>
            <a:off x="6248400" y="2201907"/>
            <a:ext cx="3200400" cy="1442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데이터베이스</a:t>
            </a:r>
            <a:endParaRPr lang="en-US" altLang="ko-KR" sz="2499">
              <a:solidFill>
                <a:srgbClr val="0F0F0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Source Han Sans KR Bold"/>
              <a:sym typeface="Source Han Sans KR Bold"/>
            </a:endParaRPr>
          </a:p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Oracle&amp;MySQL</a:t>
            </a:r>
          </a:p>
        </p:txBody>
      </p:sp>
      <p:sp>
        <p:nvSpPr>
          <p:cNvPr id="17" name="AutoShape 3">
            <a:extLst>
              <a:ext uri="{FF2B5EF4-FFF2-40B4-BE49-F238E27FC236}">
                <a16:creationId xmlns:a16="http://schemas.microsoft.com/office/drawing/2014/main" id="{E95A7043-52CA-BFC1-1BA1-0850BAD66CC4}"/>
              </a:ext>
            </a:extLst>
          </p:cNvPr>
          <p:cNvSpPr/>
          <p:nvPr/>
        </p:nvSpPr>
        <p:spPr>
          <a:xfrm>
            <a:off x="5743135" y="6055335"/>
            <a:ext cx="9144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FDCDE149-7E27-99FD-B4DE-C712BE048C50}"/>
              </a:ext>
            </a:extLst>
          </p:cNvPr>
          <p:cNvSpPr txBox="1"/>
          <p:nvPr/>
        </p:nvSpPr>
        <p:spPr>
          <a:xfrm>
            <a:off x="6248400" y="6146446"/>
            <a:ext cx="3200400" cy="1442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서버구현</a:t>
            </a:r>
            <a:endParaRPr lang="en-US" altLang="ko-KR" sz="2499">
              <a:solidFill>
                <a:srgbClr val="0F0F0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Source Han Sans KR Bold"/>
              <a:sym typeface="Source Han Sans KR Bold"/>
            </a:endParaRPr>
          </a:p>
          <a:p>
            <a:pPr algn="l">
              <a:lnSpc>
                <a:spcPct val="200000"/>
              </a:lnSpc>
              <a:spcBef>
                <a:spcPct val="0"/>
              </a:spcBef>
            </a:pPr>
            <a:r>
              <a:rPr lang="en-US" sz="2499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ource Han Sans KR Bold"/>
                <a:sym typeface="Source Han Sans KR Bold"/>
              </a:rPr>
              <a:t>JSP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1598967" y="4184649"/>
            <a:ext cx="6321685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908386" y="3286705"/>
            <a:ext cx="3108350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ERD </a:t>
            </a:r>
            <a:r>
              <a:rPr lang="ko-KR" altLang="en-US" sz="2499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작성</a:t>
            </a:r>
            <a:endParaRPr lang="en-US" sz="2499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08386" y="4728155"/>
            <a:ext cx="420663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08386" y="6397651"/>
            <a:ext cx="1310228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 사항</a:t>
            </a:r>
            <a:endParaRPr lang="en-US" sz="1800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08387" y="5168740"/>
            <a:ext cx="2834228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요구사항에 맞도록 </a:t>
            </a:r>
            <a:r>
              <a:rPr lang="en-US" altLang="ko-KR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jboard </a:t>
            </a: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데이터베이스의 </a:t>
            </a:r>
            <a:r>
              <a:rPr lang="en-US" altLang="ko-KR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ERD</a:t>
            </a: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작성</a:t>
            </a:r>
            <a:endParaRPr lang="en-US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08386" y="6896100"/>
            <a:ext cx="3215228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외래키로 사용되는 테이블간의 관계를 파악한다</a:t>
            </a:r>
            <a:r>
              <a:rPr lang="en-US" altLang="ko-KR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59802" y="617191"/>
            <a:ext cx="5312397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altLang="ko-KR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ERD</a:t>
            </a:r>
            <a:r>
              <a:rPr lang="ko-KR" altLang="en-US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 작성</a:t>
            </a:r>
            <a:endParaRPr lang="en-US" altLang="ko-KR" sz="3500">
              <a:solidFill>
                <a:srgbClr val="0F0F0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rdo Bold"/>
              <a:sym typeface="Cardo Bold"/>
            </a:endParaR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01</a:t>
            </a:r>
          </a:p>
        </p:txBody>
      </p: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25FB7D4-B3B7-7F15-2B62-09E16C0A8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2171700"/>
            <a:ext cx="7391400" cy="75992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859802" y="617191"/>
            <a:ext cx="8131795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ko-KR" altLang="en-US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테이블 생성 및 테이블 샘플 데이터 입력</a:t>
            </a:r>
            <a:endParaRPr lang="en-US" altLang="ko-KR" sz="3500">
              <a:solidFill>
                <a:srgbClr val="0F0F0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rdo Bold"/>
              <a:sym typeface="Cardo Bold"/>
            </a:endParaR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02</a:t>
            </a:r>
          </a:p>
        </p:txBody>
      </p:sp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94A1EAA-2ED8-4202-AF47-114A07C94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292" y="2366145"/>
            <a:ext cx="7085672" cy="5749153"/>
          </a:xfrm>
          <a:prstGeom prst="rect">
            <a:avLst/>
          </a:prstGeom>
        </p:spPr>
      </p:pic>
      <p:sp>
        <p:nvSpPr>
          <p:cNvPr id="14" name="AutoShape 5">
            <a:extLst>
              <a:ext uri="{FF2B5EF4-FFF2-40B4-BE49-F238E27FC236}">
                <a16:creationId xmlns:a16="http://schemas.microsoft.com/office/drawing/2014/main" id="{75DBC9EF-55A6-F50D-7999-8A7E6DA031B2}"/>
              </a:ext>
            </a:extLst>
          </p:cNvPr>
          <p:cNvSpPr/>
          <p:nvPr/>
        </p:nvSpPr>
        <p:spPr>
          <a:xfrm>
            <a:off x="10007967" y="4390059"/>
            <a:ext cx="3417769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671153BA-F8B0-5FC7-BB8F-D49A60CE093D}"/>
              </a:ext>
            </a:extLst>
          </p:cNvPr>
          <p:cNvSpPr txBox="1"/>
          <p:nvPr/>
        </p:nvSpPr>
        <p:spPr>
          <a:xfrm>
            <a:off x="10317386" y="3492115"/>
            <a:ext cx="3108350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샘플 데이터 작성</a:t>
            </a:r>
            <a:endParaRPr lang="en-US" sz="2499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A1307AEC-B6FF-E9B1-6415-A9E5B5EA2744}"/>
              </a:ext>
            </a:extLst>
          </p:cNvPr>
          <p:cNvSpPr txBox="1"/>
          <p:nvPr/>
        </p:nvSpPr>
        <p:spPr>
          <a:xfrm>
            <a:off x="10317386" y="4933565"/>
            <a:ext cx="420663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목적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876AD106-B5B3-7F9D-5BC6-8D9CC814B9FD}"/>
              </a:ext>
            </a:extLst>
          </p:cNvPr>
          <p:cNvSpPr txBox="1"/>
          <p:nvPr/>
        </p:nvSpPr>
        <p:spPr>
          <a:xfrm>
            <a:off x="10317386" y="6603061"/>
            <a:ext cx="1310228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 사항</a:t>
            </a:r>
            <a:endParaRPr lang="en-US" sz="1800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813C1897-566C-0653-F35F-09E52A1E5136}"/>
              </a:ext>
            </a:extLst>
          </p:cNvPr>
          <p:cNvSpPr txBox="1"/>
          <p:nvPr/>
        </p:nvSpPr>
        <p:spPr>
          <a:xfrm>
            <a:off x="10317387" y="5374150"/>
            <a:ext cx="2834228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테스트 환경을 위한 샘플 데이터 작성</a:t>
            </a:r>
            <a:endParaRPr lang="en-US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4C92EAE4-3E52-2B82-210A-EDF664AB610E}"/>
              </a:ext>
            </a:extLst>
          </p:cNvPr>
          <p:cNvSpPr txBox="1"/>
          <p:nvPr/>
        </p:nvSpPr>
        <p:spPr>
          <a:xfrm>
            <a:off x="10317386" y="7101510"/>
            <a:ext cx="3215228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User, article </a:t>
            </a: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 임시 데이터들을 수동으로 입력한다</a:t>
            </a:r>
            <a:r>
              <a:rPr lang="en-US" altLang="ko-KR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23" name="그림 2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7988727-1661-631F-5F35-3C137F431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88" y="2366145"/>
            <a:ext cx="3108350" cy="3179807"/>
          </a:xfrm>
          <a:prstGeom prst="rect">
            <a:avLst/>
          </a:prstGeom>
        </p:spPr>
      </p:pic>
      <p:sp>
        <p:nvSpPr>
          <p:cNvPr id="24" name="AutoShape 5">
            <a:extLst>
              <a:ext uri="{FF2B5EF4-FFF2-40B4-BE49-F238E27FC236}">
                <a16:creationId xmlns:a16="http://schemas.microsoft.com/office/drawing/2014/main" id="{A7A04CED-22F6-009E-C60F-B0454987B34F}"/>
              </a:ext>
            </a:extLst>
          </p:cNvPr>
          <p:cNvSpPr/>
          <p:nvPr/>
        </p:nvSpPr>
        <p:spPr>
          <a:xfrm>
            <a:off x="923110" y="3707245"/>
            <a:ext cx="3417769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C4B8EF2F-4572-295E-AE42-D793DCEE8D4E}"/>
              </a:ext>
            </a:extLst>
          </p:cNvPr>
          <p:cNvSpPr txBox="1"/>
          <p:nvPr/>
        </p:nvSpPr>
        <p:spPr>
          <a:xfrm>
            <a:off x="1232529" y="2809301"/>
            <a:ext cx="310835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생성</a:t>
            </a:r>
            <a:endParaRPr lang="en-US" sz="2499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B11AB940-C0D8-6D12-BAB8-8837B787C6D0}"/>
              </a:ext>
            </a:extLst>
          </p:cNvPr>
          <p:cNvSpPr txBox="1"/>
          <p:nvPr/>
        </p:nvSpPr>
        <p:spPr>
          <a:xfrm>
            <a:off x="1227911" y="4089720"/>
            <a:ext cx="985232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 사항</a:t>
            </a:r>
            <a:endParaRPr lang="en-US" sz="1800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D4926AEE-E0F8-DEB0-7697-94E3E5859031}"/>
              </a:ext>
            </a:extLst>
          </p:cNvPr>
          <p:cNvSpPr txBox="1"/>
          <p:nvPr/>
        </p:nvSpPr>
        <p:spPr>
          <a:xfrm>
            <a:off x="1262030" y="4501073"/>
            <a:ext cx="2834228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Forward Engineer</a:t>
            </a: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통해 테이블을 생성</a:t>
            </a:r>
            <a:endParaRPr lang="en-US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0" name="AutoShape 5">
            <a:extLst>
              <a:ext uri="{FF2B5EF4-FFF2-40B4-BE49-F238E27FC236}">
                <a16:creationId xmlns:a16="http://schemas.microsoft.com/office/drawing/2014/main" id="{0D2B05F9-FF96-D4A3-EF79-C25CCEA00AF9}"/>
              </a:ext>
            </a:extLst>
          </p:cNvPr>
          <p:cNvSpPr/>
          <p:nvPr/>
        </p:nvSpPr>
        <p:spPr>
          <a:xfrm>
            <a:off x="9144000" y="2247900"/>
            <a:ext cx="0" cy="7238997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2" name="그림 3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6F89360-5BDA-8FE3-4DB1-D6BA8AFA5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49" y="5995089"/>
            <a:ext cx="6730839" cy="37481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859802" y="617191"/>
            <a:ext cx="6226797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altLang="ko-KR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SQL</a:t>
            </a:r>
            <a:r>
              <a:rPr lang="ko-KR" altLang="en-US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 테스트 </a:t>
            </a:r>
            <a:r>
              <a:rPr lang="en-US" altLang="ko-KR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1,2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altLang="ko-KR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03</a:t>
            </a:r>
            <a:endParaRPr lang="ko-KR" altLang="en-US" sz="3500">
              <a:solidFill>
                <a:srgbClr val="0F0F0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rdo Bold"/>
              <a:sym typeface="Cardo Bold"/>
            </a:endParaRPr>
          </a:p>
        </p:txBody>
      </p:sp>
      <p:pic>
        <p:nvPicPr>
          <p:cNvPr id="3" name="그림 2" descr="텍스트, 라인, 폰트, 스크린샷이(가) 표시된 사진&#10;&#10;자동 생성된 설명">
            <a:extLst>
              <a:ext uri="{FF2B5EF4-FFF2-40B4-BE49-F238E27FC236}">
                <a16:creationId xmlns:a16="http://schemas.microsoft.com/office/drawing/2014/main" id="{E98D8829-4277-386C-8082-CD86D2A4A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65282"/>
            <a:ext cx="9601200" cy="2937652"/>
          </a:xfrm>
          <a:prstGeom prst="rect">
            <a:avLst/>
          </a:prstGeom>
        </p:spPr>
      </p:pic>
      <p:sp>
        <p:nvSpPr>
          <p:cNvPr id="8" name="AutoShape 5">
            <a:extLst>
              <a:ext uri="{FF2B5EF4-FFF2-40B4-BE49-F238E27FC236}">
                <a16:creationId xmlns:a16="http://schemas.microsoft.com/office/drawing/2014/main" id="{1523E822-0529-364F-4524-CDDAA1B343BE}"/>
              </a:ext>
            </a:extLst>
          </p:cNvPr>
          <p:cNvSpPr/>
          <p:nvPr/>
        </p:nvSpPr>
        <p:spPr>
          <a:xfrm>
            <a:off x="10762137" y="3471202"/>
            <a:ext cx="3417769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726EB533-C5FF-84D9-012E-EBBAA34E67F6}"/>
              </a:ext>
            </a:extLst>
          </p:cNvPr>
          <p:cNvSpPr txBox="1"/>
          <p:nvPr/>
        </p:nvSpPr>
        <p:spPr>
          <a:xfrm>
            <a:off x="10919156" y="2573258"/>
            <a:ext cx="326075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</a:t>
            </a:r>
            <a:r>
              <a:rPr lang="en-US" altLang="ko-KR" sz="2499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</a:t>
            </a:r>
            <a:endParaRPr lang="en-US" sz="2499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3863E79A-6641-2CD7-C3E0-9E25DFB2CDA0}"/>
              </a:ext>
            </a:extLst>
          </p:cNvPr>
          <p:cNvSpPr txBox="1"/>
          <p:nvPr/>
        </p:nvSpPr>
        <p:spPr>
          <a:xfrm>
            <a:off x="11066938" y="3853677"/>
            <a:ext cx="985232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목적</a:t>
            </a:r>
            <a:endParaRPr lang="en-US" sz="1800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68F121F1-F137-D576-94AD-5610C86D8E34}"/>
              </a:ext>
            </a:extLst>
          </p:cNvPr>
          <p:cNvSpPr txBox="1"/>
          <p:nvPr/>
        </p:nvSpPr>
        <p:spPr>
          <a:xfrm>
            <a:off x="11101057" y="4265030"/>
            <a:ext cx="2834228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전체 사용자 조회</a:t>
            </a:r>
            <a:endParaRPr lang="en-US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3" name="AutoShape 5">
            <a:extLst>
              <a:ext uri="{FF2B5EF4-FFF2-40B4-BE49-F238E27FC236}">
                <a16:creationId xmlns:a16="http://schemas.microsoft.com/office/drawing/2014/main" id="{FCC8E897-6848-5EA2-B65A-ED10F6447C45}"/>
              </a:ext>
            </a:extLst>
          </p:cNvPr>
          <p:cNvSpPr/>
          <p:nvPr/>
        </p:nvSpPr>
        <p:spPr>
          <a:xfrm>
            <a:off x="389777" y="5295900"/>
            <a:ext cx="17288623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AutoShape 5">
            <a:extLst>
              <a:ext uri="{FF2B5EF4-FFF2-40B4-BE49-F238E27FC236}">
                <a16:creationId xmlns:a16="http://schemas.microsoft.com/office/drawing/2014/main" id="{EAA3CF35-5EFE-7F56-C9DF-1D20F110048F}"/>
              </a:ext>
            </a:extLst>
          </p:cNvPr>
          <p:cNvSpPr/>
          <p:nvPr/>
        </p:nvSpPr>
        <p:spPr>
          <a:xfrm>
            <a:off x="10750556" y="6974337"/>
            <a:ext cx="3417769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ACB9D5E0-56E5-0FB3-2FF5-53E160EB495A}"/>
              </a:ext>
            </a:extLst>
          </p:cNvPr>
          <p:cNvSpPr txBox="1"/>
          <p:nvPr/>
        </p:nvSpPr>
        <p:spPr>
          <a:xfrm>
            <a:off x="10907575" y="6076393"/>
            <a:ext cx="326075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</a:t>
            </a:r>
            <a:r>
              <a:rPr lang="en-US" altLang="ko-KR" sz="2499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</a:t>
            </a:r>
            <a:endParaRPr lang="en-US" sz="2499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3EAFDCE8-5656-990F-7305-730368743703}"/>
              </a:ext>
            </a:extLst>
          </p:cNvPr>
          <p:cNvSpPr txBox="1"/>
          <p:nvPr/>
        </p:nvSpPr>
        <p:spPr>
          <a:xfrm>
            <a:off x="10907575" y="7178298"/>
            <a:ext cx="985232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목적</a:t>
            </a:r>
            <a:endParaRPr lang="en-US" sz="1800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3151B7C5-24C7-03EC-97E7-12015AB5AB83}"/>
              </a:ext>
            </a:extLst>
          </p:cNvPr>
          <p:cNvSpPr txBox="1"/>
          <p:nvPr/>
        </p:nvSpPr>
        <p:spPr>
          <a:xfrm>
            <a:off x="10926190" y="7710941"/>
            <a:ext cx="4694899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글 목록 </a:t>
            </a:r>
            <a:r>
              <a:rPr lang="en-US" altLang="ko-KR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페이지에 해당하는 전체 글 조회</a:t>
            </a:r>
            <a:endParaRPr lang="en-US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AE162DA-4AFD-A066-1C33-4ADA09061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77" y="5614924"/>
            <a:ext cx="9592423" cy="4205822"/>
          </a:xfrm>
          <a:prstGeom prst="rect">
            <a:avLst/>
          </a:prstGeom>
        </p:spPr>
      </p:pic>
      <p:sp>
        <p:nvSpPr>
          <p:cNvPr id="30" name="TextBox 7">
            <a:extLst>
              <a:ext uri="{FF2B5EF4-FFF2-40B4-BE49-F238E27FC236}">
                <a16:creationId xmlns:a16="http://schemas.microsoft.com/office/drawing/2014/main" id="{D0013D44-6FCE-2345-C81E-2CE56F25BA91}"/>
              </a:ext>
            </a:extLst>
          </p:cNvPr>
          <p:cNvSpPr txBox="1"/>
          <p:nvPr/>
        </p:nvSpPr>
        <p:spPr>
          <a:xfrm>
            <a:off x="10888960" y="8266391"/>
            <a:ext cx="985232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 사항</a:t>
            </a:r>
            <a:endParaRPr lang="en-US" sz="1800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21297025-A57D-E898-A865-ED5333E48346}"/>
              </a:ext>
            </a:extLst>
          </p:cNvPr>
          <p:cNvSpPr txBox="1"/>
          <p:nvPr/>
        </p:nvSpPr>
        <p:spPr>
          <a:xfrm>
            <a:off x="10896601" y="8838570"/>
            <a:ext cx="6781800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Limit</a:t>
            </a: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 함께 </a:t>
            </a:r>
            <a:r>
              <a:rPr lang="en-US" altLang="ko-KR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OFF</a:t>
            </a:r>
            <a:r>
              <a:rPr lang="en-US" altLang="ko-KR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SET</a:t>
            </a: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사용하였다</a:t>
            </a:r>
            <a:r>
              <a:rPr lang="en-US" altLang="ko-KR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OFFSET</a:t>
            </a: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통해 </a:t>
            </a:r>
            <a:r>
              <a:rPr lang="en-US" altLang="ko-KR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페이지로 가정하였을경우 </a:t>
            </a:r>
            <a:r>
              <a:rPr lang="en-US" altLang="ko-KR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[(</a:t>
            </a: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페이지 번호</a:t>
            </a:r>
            <a:r>
              <a:rPr lang="en-US" altLang="ko-KR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(3)) -1 *  10]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이란 수식이지만 수식을 직접 입력할수 없으므로 </a:t>
            </a:r>
            <a:r>
              <a:rPr lang="en-US" altLang="ko-KR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</a:t>
            </a: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 결과를 사용하였다</a:t>
            </a:r>
            <a:r>
              <a:rPr lang="en-US" altLang="ko-KR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64593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859802" y="617191"/>
            <a:ext cx="3407397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altLang="ko-KR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SQL</a:t>
            </a:r>
            <a:r>
              <a:rPr lang="ko-KR" altLang="en-US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 테스트 </a:t>
            </a:r>
            <a:r>
              <a:rPr lang="en-US" altLang="ko-KR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3, 4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04</a:t>
            </a:r>
          </a:p>
        </p:txBody>
      </p:sp>
      <p:pic>
        <p:nvPicPr>
          <p:cNvPr id="15" name="그림 14" descr="텍스트, 라인, 폰트, 스크린샷이(가) 표시된 사진&#10;&#10;자동 생성된 설명">
            <a:extLst>
              <a:ext uri="{FF2B5EF4-FFF2-40B4-BE49-F238E27FC236}">
                <a16:creationId xmlns:a16="http://schemas.microsoft.com/office/drawing/2014/main" id="{4160EEF5-A1C9-9316-E68B-8972ED18B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05100"/>
            <a:ext cx="9220200" cy="2200582"/>
          </a:xfrm>
          <a:prstGeom prst="rect">
            <a:avLst/>
          </a:prstGeom>
        </p:spPr>
      </p:pic>
      <p:sp>
        <p:nvSpPr>
          <p:cNvPr id="20" name="AutoShape 5">
            <a:extLst>
              <a:ext uri="{FF2B5EF4-FFF2-40B4-BE49-F238E27FC236}">
                <a16:creationId xmlns:a16="http://schemas.microsoft.com/office/drawing/2014/main" id="{805F4814-D36B-26EF-E7CA-CB2E86DC103A}"/>
              </a:ext>
            </a:extLst>
          </p:cNvPr>
          <p:cNvSpPr/>
          <p:nvPr/>
        </p:nvSpPr>
        <p:spPr>
          <a:xfrm>
            <a:off x="11296286" y="3318289"/>
            <a:ext cx="3417769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D7D0366B-B9ED-2688-D84E-318CF6BA23CF}"/>
              </a:ext>
            </a:extLst>
          </p:cNvPr>
          <p:cNvSpPr txBox="1"/>
          <p:nvPr/>
        </p:nvSpPr>
        <p:spPr>
          <a:xfrm>
            <a:off x="11453305" y="2420345"/>
            <a:ext cx="326075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</a:t>
            </a:r>
            <a:r>
              <a:rPr lang="en-US" altLang="ko-KR" sz="2499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</a:t>
            </a:r>
            <a:endParaRPr lang="en-US" sz="2499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28052CE-8D61-30F0-DC36-ECA3C5571468}"/>
              </a:ext>
            </a:extLst>
          </p:cNvPr>
          <p:cNvSpPr txBox="1"/>
          <p:nvPr/>
        </p:nvSpPr>
        <p:spPr>
          <a:xfrm>
            <a:off x="11432203" y="3722040"/>
            <a:ext cx="985232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목적</a:t>
            </a:r>
            <a:endParaRPr lang="en-US" sz="1800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70D634C7-F019-62C3-8E66-078C7429201D}"/>
              </a:ext>
            </a:extLst>
          </p:cNvPr>
          <p:cNvSpPr txBox="1"/>
          <p:nvPr/>
        </p:nvSpPr>
        <p:spPr>
          <a:xfrm>
            <a:off x="11466321" y="4133393"/>
            <a:ext cx="4085299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글에 해당하는 모든 댓글을 조회 </a:t>
            </a:r>
            <a:r>
              <a:rPr lang="en-US" altLang="ko-KR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원글과 댓글을 함께 조회</a:t>
            </a:r>
            <a:r>
              <a:rPr lang="en-US" altLang="ko-KR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4" name="AutoShape 5">
            <a:extLst>
              <a:ext uri="{FF2B5EF4-FFF2-40B4-BE49-F238E27FC236}">
                <a16:creationId xmlns:a16="http://schemas.microsoft.com/office/drawing/2014/main" id="{AF0AB346-841D-F788-E47A-B38290B42A6D}"/>
              </a:ext>
            </a:extLst>
          </p:cNvPr>
          <p:cNvSpPr/>
          <p:nvPr/>
        </p:nvSpPr>
        <p:spPr>
          <a:xfrm>
            <a:off x="11272981" y="7334779"/>
            <a:ext cx="3417769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B22F6B12-56FD-FBC0-A701-1DD6DDF74D58}"/>
              </a:ext>
            </a:extLst>
          </p:cNvPr>
          <p:cNvSpPr txBox="1"/>
          <p:nvPr/>
        </p:nvSpPr>
        <p:spPr>
          <a:xfrm>
            <a:off x="11430000" y="6436835"/>
            <a:ext cx="326075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</a:t>
            </a:r>
            <a:r>
              <a:rPr lang="en-US" altLang="ko-KR" sz="2499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</a:t>
            </a:r>
            <a:endParaRPr lang="en-US" sz="2499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CC99A78B-7612-71CC-E09B-4E48B204A90E}"/>
              </a:ext>
            </a:extLst>
          </p:cNvPr>
          <p:cNvSpPr txBox="1"/>
          <p:nvPr/>
        </p:nvSpPr>
        <p:spPr>
          <a:xfrm>
            <a:off x="11430000" y="7538740"/>
            <a:ext cx="985232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목적</a:t>
            </a:r>
            <a:endParaRPr lang="en-US" sz="1800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BD4BFF2A-C7EE-5DB7-EDF3-5221D9140DAC}"/>
              </a:ext>
            </a:extLst>
          </p:cNvPr>
          <p:cNvSpPr txBox="1"/>
          <p:nvPr/>
        </p:nvSpPr>
        <p:spPr>
          <a:xfrm>
            <a:off x="11448615" y="8071383"/>
            <a:ext cx="4694899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모든 전체 글을 조회</a:t>
            </a:r>
            <a:r>
              <a:rPr lang="en-US" altLang="ko-KR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닉네임과 이름을 함께 조회</a:t>
            </a:r>
            <a:r>
              <a:rPr lang="en-US" altLang="ko-KR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0" name="AutoShape 5">
            <a:extLst>
              <a:ext uri="{FF2B5EF4-FFF2-40B4-BE49-F238E27FC236}">
                <a16:creationId xmlns:a16="http://schemas.microsoft.com/office/drawing/2014/main" id="{27945986-58F3-15C1-54ED-C39D294B0034}"/>
              </a:ext>
            </a:extLst>
          </p:cNvPr>
          <p:cNvSpPr/>
          <p:nvPr/>
        </p:nvSpPr>
        <p:spPr>
          <a:xfrm>
            <a:off x="394465" y="5143500"/>
            <a:ext cx="17288623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2" name="그림 3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4382879-2662-5DFE-1471-6561C4358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81319"/>
            <a:ext cx="8991600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01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859802" y="617191"/>
            <a:ext cx="3407397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altLang="ko-KR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SQL</a:t>
            </a:r>
            <a:r>
              <a:rPr lang="ko-KR" altLang="en-US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 테스트 </a:t>
            </a:r>
            <a:r>
              <a:rPr lang="en-US" altLang="ko-KR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5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05</a:t>
            </a: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48550B7E-9BAA-61B9-0EC9-53EBB6056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3" y="4419540"/>
            <a:ext cx="9607277" cy="2238687"/>
          </a:xfrm>
          <a:prstGeom prst="rect">
            <a:avLst/>
          </a:prstGeom>
        </p:spPr>
      </p:pic>
      <p:sp>
        <p:nvSpPr>
          <p:cNvPr id="5" name="AutoShape 5">
            <a:extLst>
              <a:ext uri="{FF2B5EF4-FFF2-40B4-BE49-F238E27FC236}">
                <a16:creationId xmlns:a16="http://schemas.microsoft.com/office/drawing/2014/main" id="{538AAEB0-8599-74A9-EA54-7A7E1E2A5F63}"/>
              </a:ext>
            </a:extLst>
          </p:cNvPr>
          <p:cNvSpPr/>
          <p:nvPr/>
        </p:nvSpPr>
        <p:spPr>
          <a:xfrm>
            <a:off x="11196780" y="4845209"/>
            <a:ext cx="6321685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163AB45-CCDA-A1AB-67EB-451F7D46140F}"/>
              </a:ext>
            </a:extLst>
          </p:cNvPr>
          <p:cNvSpPr txBox="1"/>
          <p:nvPr/>
        </p:nvSpPr>
        <p:spPr>
          <a:xfrm>
            <a:off x="11506199" y="3947265"/>
            <a:ext cx="3108350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SQL </a:t>
            </a:r>
            <a:r>
              <a:rPr lang="ko-KR" altLang="en-US" sz="2499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</a:t>
            </a:r>
            <a:r>
              <a:rPr lang="en-US" altLang="ko-KR" sz="2499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</a:t>
            </a:r>
            <a:endParaRPr lang="en-US" sz="2499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2F6C425-71CF-0FE0-95A1-36556D479EF4}"/>
              </a:ext>
            </a:extLst>
          </p:cNvPr>
          <p:cNvSpPr txBox="1"/>
          <p:nvPr/>
        </p:nvSpPr>
        <p:spPr>
          <a:xfrm>
            <a:off x="11506199" y="5388715"/>
            <a:ext cx="420663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목적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C4A44BC-A391-FEE7-6686-6D717B8FA3FF}"/>
              </a:ext>
            </a:extLst>
          </p:cNvPr>
          <p:cNvSpPr txBox="1"/>
          <p:nvPr/>
        </p:nvSpPr>
        <p:spPr>
          <a:xfrm>
            <a:off x="11506199" y="6700102"/>
            <a:ext cx="1310228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 사항</a:t>
            </a:r>
            <a:endParaRPr lang="en-US" sz="1800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99E054A-AB03-5881-CB3E-F31748601E56}"/>
              </a:ext>
            </a:extLst>
          </p:cNvPr>
          <p:cNvSpPr txBox="1"/>
          <p:nvPr/>
        </p:nvSpPr>
        <p:spPr>
          <a:xfrm>
            <a:off x="11506200" y="5829300"/>
            <a:ext cx="4240978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모든 전체 글 조회</a:t>
            </a:r>
            <a:r>
              <a:rPr lang="en-US" altLang="ko-KR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글 첨부파일 원본이름</a:t>
            </a:r>
            <a:r>
              <a:rPr lang="en-US" altLang="ko-KR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댓글 내용 </a:t>
            </a:r>
            <a:r>
              <a:rPr lang="en-US" altLang="ko-KR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댓글 최신 순서대로</a:t>
            </a:r>
            <a:r>
              <a:rPr lang="en-US" altLang="ko-KR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2CB1EAA2-DFBF-BCBB-87CE-7333F7BFC8BA}"/>
              </a:ext>
            </a:extLst>
          </p:cNvPr>
          <p:cNvSpPr txBox="1"/>
          <p:nvPr/>
        </p:nvSpPr>
        <p:spPr>
          <a:xfrm>
            <a:off x="11506199" y="7198551"/>
            <a:ext cx="3215228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Comment</a:t>
            </a: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 </a:t>
            </a:r>
            <a:r>
              <a:rPr lang="en-US" altLang="ko-KR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rdate</a:t>
            </a: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내림차순으로 정렬한다</a:t>
            </a:r>
            <a:r>
              <a:rPr lang="en-US" altLang="ko-KR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8246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859802" y="617191"/>
            <a:ext cx="3407397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ko-KR" altLang="en-US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로그인</a:t>
            </a:r>
            <a:r>
              <a:rPr lang="en-US" altLang="ko-KR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/ </a:t>
            </a:r>
            <a:r>
              <a:rPr lang="ko-KR" altLang="en-US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회원가입</a:t>
            </a:r>
            <a:endParaRPr lang="en-US" altLang="ko-KR" sz="3500">
              <a:solidFill>
                <a:srgbClr val="0F0F0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rdo Bold"/>
              <a:sym typeface="Cardo Bold"/>
            </a:endParaR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06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538AAEB0-8599-74A9-EA54-7A7E1E2A5F63}"/>
              </a:ext>
            </a:extLst>
          </p:cNvPr>
          <p:cNvSpPr/>
          <p:nvPr/>
        </p:nvSpPr>
        <p:spPr>
          <a:xfrm>
            <a:off x="631706" y="7695268"/>
            <a:ext cx="5874713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163AB45-CCDA-A1AB-67EB-451F7D46140F}"/>
              </a:ext>
            </a:extLst>
          </p:cNvPr>
          <p:cNvSpPr txBox="1"/>
          <p:nvPr/>
        </p:nvSpPr>
        <p:spPr>
          <a:xfrm>
            <a:off x="631706" y="7151749"/>
            <a:ext cx="3108350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중복확인</a:t>
            </a:r>
            <a:endParaRPr lang="en-US" sz="2499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2F6C425-71CF-0FE0-95A1-36556D479EF4}"/>
              </a:ext>
            </a:extLst>
          </p:cNvPr>
          <p:cNvSpPr txBox="1"/>
          <p:nvPr/>
        </p:nvSpPr>
        <p:spPr>
          <a:xfrm>
            <a:off x="641084" y="7996317"/>
            <a:ext cx="420663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목적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99E054A-AB03-5881-CB3E-F31748601E56}"/>
              </a:ext>
            </a:extLst>
          </p:cNvPr>
          <p:cNvSpPr txBox="1"/>
          <p:nvPr/>
        </p:nvSpPr>
        <p:spPr>
          <a:xfrm>
            <a:off x="641085" y="8436902"/>
            <a:ext cx="4240978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아이디</a:t>
            </a:r>
            <a:r>
              <a:rPr lang="en-US" altLang="ko-KR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별명</a:t>
            </a:r>
            <a:r>
              <a:rPr lang="en-US" altLang="ko-KR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email</a:t>
            </a:r>
            <a:r>
              <a:rPr lang="en-US" altLang="ko-KR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전화번호등의 중복을 체크한다</a:t>
            </a:r>
            <a:r>
              <a:rPr lang="en-US" altLang="ko-KR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이메일 인증 기능을 구현하여 해당 메일에 인증코드를 발송후 인증</a:t>
            </a:r>
            <a:endParaRPr lang="en-US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85CFFD5-0C35-B8C8-E3C9-87EE6E345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7216"/>
            <a:ext cx="6049219" cy="5048955"/>
          </a:xfrm>
          <a:prstGeom prst="rect">
            <a:avLst/>
          </a:prstGeom>
        </p:spPr>
      </p:pic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A0844A3-8426-F185-DB65-C1149CC67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391" y="2192652"/>
            <a:ext cx="4086795" cy="23530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175E64-6A87-51B1-8F96-B15834265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924" y="4533900"/>
            <a:ext cx="5109191" cy="4402939"/>
          </a:xfrm>
          <a:prstGeom prst="rect">
            <a:avLst/>
          </a:prstGeom>
        </p:spPr>
      </p:pic>
      <p:sp>
        <p:nvSpPr>
          <p:cNvPr id="21" name="TextBox 10">
            <a:extLst>
              <a:ext uri="{FF2B5EF4-FFF2-40B4-BE49-F238E27FC236}">
                <a16:creationId xmlns:a16="http://schemas.microsoft.com/office/drawing/2014/main" id="{7D6715B8-0A0C-D6CC-B190-3AC35A084975}"/>
              </a:ext>
            </a:extLst>
          </p:cNvPr>
          <p:cNvSpPr txBox="1"/>
          <p:nvPr/>
        </p:nvSpPr>
        <p:spPr>
          <a:xfrm>
            <a:off x="6908772" y="9169603"/>
            <a:ext cx="48006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우측 상단에 로그인한 계정의 닉네임 확인 가능</a:t>
            </a:r>
            <a:endParaRPr lang="en-US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2" name="AutoShape 5">
            <a:extLst>
              <a:ext uri="{FF2B5EF4-FFF2-40B4-BE49-F238E27FC236}">
                <a16:creationId xmlns:a16="http://schemas.microsoft.com/office/drawing/2014/main" id="{64708974-08D1-6239-B3AA-F3EEAF9942ED}"/>
              </a:ext>
            </a:extLst>
          </p:cNvPr>
          <p:cNvSpPr/>
          <p:nvPr/>
        </p:nvSpPr>
        <p:spPr>
          <a:xfrm>
            <a:off x="6858000" y="8905163"/>
            <a:ext cx="4800601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179BDA6-C397-569A-26E4-23F2F8210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4620" y="2221787"/>
            <a:ext cx="6182588" cy="3553321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46B1055C-6533-64DA-7C79-248D300999B7}"/>
              </a:ext>
            </a:extLst>
          </p:cNvPr>
          <p:cNvSpPr txBox="1"/>
          <p:nvPr/>
        </p:nvSpPr>
        <p:spPr>
          <a:xfrm>
            <a:off x="11978067" y="6438900"/>
            <a:ext cx="48006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메일 발송 코드</a:t>
            </a:r>
            <a:endParaRPr lang="en-US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6" name="AutoShape 5">
            <a:extLst>
              <a:ext uri="{FF2B5EF4-FFF2-40B4-BE49-F238E27FC236}">
                <a16:creationId xmlns:a16="http://schemas.microsoft.com/office/drawing/2014/main" id="{937D0E87-5541-DBF7-B439-D93D4C4DB0EE}"/>
              </a:ext>
            </a:extLst>
          </p:cNvPr>
          <p:cNvSpPr/>
          <p:nvPr/>
        </p:nvSpPr>
        <p:spPr>
          <a:xfrm>
            <a:off x="11927295" y="6174460"/>
            <a:ext cx="4800601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36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859802" y="617191"/>
            <a:ext cx="5312398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ko-KR" altLang="en-US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글쓰기 기능</a:t>
            </a:r>
            <a:r>
              <a:rPr lang="en-US" altLang="ko-KR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, </a:t>
            </a:r>
            <a:r>
              <a:rPr lang="ko-KR" altLang="en-US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파일 첨부</a:t>
            </a:r>
            <a:endParaRPr lang="en-US" altLang="ko-KR" sz="3500">
              <a:solidFill>
                <a:srgbClr val="0F0F0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rdo Bold"/>
              <a:sym typeface="Cardo Bold"/>
            </a:endParaR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F0F0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rdo Bold"/>
                <a:sym typeface="Cardo Bold"/>
              </a:rPr>
              <a:t>07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538AAEB0-8599-74A9-EA54-7A7E1E2A5F63}"/>
              </a:ext>
            </a:extLst>
          </p:cNvPr>
          <p:cNvSpPr/>
          <p:nvPr/>
        </p:nvSpPr>
        <p:spPr>
          <a:xfrm>
            <a:off x="1066800" y="8276529"/>
            <a:ext cx="6321685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163AB45-CCDA-A1AB-67EB-451F7D46140F}"/>
              </a:ext>
            </a:extLst>
          </p:cNvPr>
          <p:cNvSpPr txBox="1"/>
          <p:nvPr/>
        </p:nvSpPr>
        <p:spPr>
          <a:xfrm>
            <a:off x="1066800" y="7733010"/>
            <a:ext cx="3108350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글쓰기</a:t>
            </a:r>
            <a:endParaRPr lang="en-US" sz="2499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2F6C425-71CF-0FE0-95A1-36556D479EF4}"/>
              </a:ext>
            </a:extLst>
          </p:cNvPr>
          <p:cNvSpPr txBox="1"/>
          <p:nvPr/>
        </p:nvSpPr>
        <p:spPr>
          <a:xfrm>
            <a:off x="1076178" y="8577578"/>
            <a:ext cx="420663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목적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99E054A-AB03-5881-CB3E-F31748601E56}"/>
              </a:ext>
            </a:extLst>
          </p:cNvPr>
          <p:cNvSpPr txBox="1"/>
          <p:nvPr/>
        </p:nvSpPr>
        <p:spPr>
          <a:xfrm>
            <a:off x="1076179" y="9018163"/>
            <a:ext cx="4240978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제목과 내용을 데이터 베이스에 등록한다</a:t>
            </a:r>
            <a:r>
              <a:rPr lang="en-US" altLang="ko-KR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10" name="그림 9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DE0FA2CD-0A46-5FBF-E5D3-22E7BFBDF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42852"/>
            <a:ext cx="7306695" cy="5382376"/>
          </a:xfrm>
          <a:prstGeom prst="rect">
            <a:avLst/>
          </a:prstGeom>
        </p:spPr>
      </p:pic>
      <p:pic>
        <p:nvPicPr>
          <p:cNvPr id="15" name="그림 14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5688DC96-4B6E-6BF9-215F-A3D05BBCB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193691"/>
            <a:ext cx="8087032" cy="5571557"/>
          </a:xfrm>
          <a:prstGeom prst="rect">
            <a:avLst/>
          </a:prstGeom>
        </p:spPr>
      </p:pic>
      <p:sp>
        <p:nvSpPr>
          <p:cNvPr id="16" name="AutoShape 5">
            <a:extLst>
              <a:ext uri="{FF2B5EF4-FFF2-40B4-BE49-F238E27FC236}">
                <a16:creationId xmlns:a16="http://schemas.microsoft.com/office/drawing/2014/main" id="{F15DF2F3-5AA7-CD33-7307-CB1410A53844}"/>
              </a:ext>
            </a:extLst>
          </p:cNvPr>
          <p:cNvSpPr/>
          <p:nvPr/>
        </p:nvSpPr>
        <p:spPr>
          <a:xfrm>
            <a:off x="9610579" y="8267700"/>
            <a:ext cx="6321685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C4FD7F0F-4CC1-C85B-BBA8-0F36EF023D5D}"/>
              </a:ext>
            </a:extLst>
          </p:cNvPr>
          <p:cNvSpPr txBox="1"/>
          <p:nvPr/>
        </p:nvSpPr>
        <p:spPr>
          <a:xfrm>
            <a:off x="9610579" y="8620984"/>
            <a:ext cx="4240978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ko-KR" altLang="en-US" sz="180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첨부시의 글 내용</a:t>
            </a:r>
            <a:endParaRPr lang="en-US" sz="180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438547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392</Words>
  <Application>Microsoft Office PowerPoint</Application>
  <PresentationFormat>사용자 지정</PresentationFormat>
  <Paragraphs>111</Paragraphs>
  <Slides>12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Source Han Sans KR</vt:lpstr>
      <vt:lpstr>맑은 고딕</vt:lpstr>
      <vt:lpstr>Source Han Sans KR Bold</vt:lpstr>
      <vt:lpstr>Arial</vt:lpstr>
      <vt:lpstr>G마켓 산스 TTF Medium</vt:lpstr>
      <vt:lpstr>Calibri</vt:lpstr>
      <vt:lpstr>G마켓 산스 TTF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화이트 블랙 미니멀리스트 포트폴리오 프레젠테이션</dc:title>
  <cp:lastModifiedBy>김중원</cp:lastModifiedBy>
  <cp:revision>25</cp:revision>
  <dcterms:created xsi:type="dcterms:W3CDTF">2006-08-16T00:00:00Z</dcterms:created>
  <dcterms:modified xsi:type="dcterms:W3CDTF">2024-09-23T08:34:03Z</dcterms:modified>
  <dc:identifier>DAGN_8CE_Cs</dc:identifier>
</cp:coreProperties>
</file>